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Gill Sans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GillSans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GillSans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2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3F3F3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1"/>
          <p:cNvSpPr txBox="1"/>
          <p:nvPr>
            <p:ph type="title"/>
          </p:nvPr>
        </p:nvSpPr>
        <p:spPr>
          <a:xfrm>
            <a:off x="808523" y="2243828"/>
            <a:ext cx="4494998" cy="113464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6095999" y="0"/>
            <a:ext cx="6102097" cy="685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1115568" y="3549918"/>
            <a:ext cx="3794760" cy="2194037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4545009" y="324171"/>
            <a:ext cx="3101983" cy="7729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6810676" y="2779696"/>
            <a:ext cx="4983480" cy="1298608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2838640" y="329755"/>
            <a:ext cx="4983480" cy="6198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solidFill>
          <a:schemeClr val="accen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695194" y="4352465"/>
            <a:ext cx="6801612" cy="1265082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1581912" y="2638044"/>
            <a:ext cx="4271771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2" type="body"/>
          </p:nvPr>
        </p:nvSpPr>
        <p:spPr>
          <a:xfrm>
            <a:off x="6338315" y="2638044"/>
            <a:ext cx="4270247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idx="1" type="body"/>
          </p:nvPr>
        </p:nvSpPr>
        <p:spPr>
          <a:xfrm>
            <a:off x="158343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0" sz="1900" cap="none">
                <a:solidFill>
                  <a:srgbClr val="6B889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8"/>
          <p:cNvSpPr txBox="1"/>
          <p:nvPr>
            <p:ph idx="2" type="body"/>
          </p:nvPr>
        </p:nvSpPr>
        <p:spPr>
          <a:xfrm>
            <a:off x="1583436" y="3143250"/>
            <a:ext cx="4270248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6338316" y="3143250"/>
            <a:ext cx="4253484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4" type="body"/>
          </p:nvPr>
        </p:nvSpPr>
        <p:spPr>
          <a:xfrm>
            <a:off x="633831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0" sz="1900" cap="none">
                <a:solidFill>
                  <a:srgbClr val="6B889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54" name="Google Shape;54;p8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0"/>
          <p:cNvSpPr txBox="1"/>
          <p:nvPr>
            <p:ph type="title"/>
          </p:nvPr>
        </p:nvSpPr>
        <p:spPr>
          <a:xfrm>
            <a:off x="804672" y="2243828"/>
            <a:ext cx="4486656" cy="1141497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6736080" y="804672"/>
            <a:ext cx="4815840" cy="5248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  <a:defRPr sz="1900">
                <a:solidFill>
                  <a:schemeClr val="dk1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5pPr>
            <a:lvl6pPr indent="-3302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1115568" y="3549918"/>
            <a:ext cx="3794760" cy="2194036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1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574854" y="4986846"/>
            <a:ext cx="12192000" cy="193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4" name="Google Shape;94;p14"/>
          <p:cNvSpPr txBox="1"/>
          <p:nvPr>
            <p:ph type="ctrTitle"/>
          </p:nvPr>
        </p:nvSpPr>
        <p:spPr>
          <a:xfrm>
            <a:off x="1600200" y="4269282"/>
            <a:ext cx="8991600" cy="1264762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Gill Sans"/>
              <a:buNone/>
            </a:pPr>
            <a:r>
              <a:rPr lang="en-CA" sz="3200"/>
              <a:t>FINANCIAL </a:t>
            </a:r>
            <a:r>
              <a:rPr lang="en-CA" sz="3200"/>
              <a:t>SERVICES</a:t>
            </a:r>
            <a:br>
              <a:rPr lang="en-CA" sz="3200"/>
            </a:br>
            <a:endParaRPr sz="3200"/>
          </a:p>
        </p:txBody>
      </p:sp>
      <p:sp>
        <p:nvSpPr>
          <p:cNvPr id="95" name="Google Shape;95;p14"/>
          <p:cNvSpPr txBox="1"/>
          <p:nvPr>
            <p:ph idx="1" type="subTitle"/>
          </p:nvPr>
        </p:nvSpPr>
        <p:spPr>
          <a:xfrm>
            <a:off x="2695194" y="5688535"/>
            <a:ext cx="6801612" cy="536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3">
            <a:alphaModFix/>
          </a:blip>
          <a:srcRect b="8349" l="0" r="0" t="15999"/>
          <a:stretch/>
        </p:blipFill>
        <p:spPr>
          <a:xfrm>
            <a:off x="1352732" y="640078"/>
            <a:ext cx="9486536" cy="3301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143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chemeClr val="lt1"/>
          </a:solidFill>
          <a:ln cap="sq" cmpd="sng" w="254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806200" y="1151400"/>
            <a:ext cx="104400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CA" sz="3200" u="sng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Choosing a </a:t>
            </a:r>
            <a:r>
              <a:rPr b="1" lang="en-CA" sz="3200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Financial Institution - </a:t>
            </a:r>
            <a:r>
              <a:rPr b="1" i="0" lang="en-CA" sz="3200" u="sng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Consider</a:t>
            </a:r>
            <a:r>
              <a:rPr b="1" lang="en-CA" sz="3200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:</a:t>
            </a:r>
            <a:endParaRPr b="1" sz="700" u="sng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381000" lvl="0" marL="360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Char char="▪"/>
            </a:pPr>
            <a:r>
              <a:rPr b="0" i="0" lang="en-CA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Location</a:t>
            </a:r>
            <a:endParaRPr/>
          </a:p>
          <a:p>
            <a:pPr indent="-381000" lvl="0" marL="360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Availability of ATM’s</a:t>
            </a:r>
            <a:endParaRPr/>
          </a:p>
          <a:p>
            <a:pPr indent="-381000" lvl="0" marL="360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Fees</a:t>
            </a:r>
            <a:endParaRPr/>
          </a:p>
          <a:p>
            <a:pPr indent="-381000" lvl="0" marL="360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Interest</a:t>
            </a:r>
            <a:endParaRPr/>
          </a:p>
          <a:p>
            <a:pPr indent="-381000" lvl="0" marL="360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Features</a:t>
            </a:r>
            <a:endParaRPr/>
          </a:p>
          <a:p>
            <a:pPr indent="-381000" lvl="1" marL="360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Direct deposit</a:t>
            </a:r>
            <a:endParaRPr/>
          </a:p>
          <a:p>
            <a:pPr indent="-381000" lvl="1" marL="360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Automatic payments</a:t>
            </a:r>
            <a:endParaRPr/>
          </a:p>
          <a:p>
            <a:pPr indent="-381000" lvl="1" marL="360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Online Banking</a:t>
            </a:r>
            <a:endParaRPr/>
          </a:p>
          <a:p>
            <a:pPr indent="-381000" lvl="1" marL="360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Discounts/Cash back features</a:t>
            </a:r>
            <a:endParaRPr/>
          </a:p>
          <a:p>
            <a:pPr indent="-381000" lvl="1" marL="360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Student features (discounts, savings, high interest)</a:t>
            </a:r>
            <a:endParaRPr/>
          </a:p>
          <a:p>
            <a:pPr indent="-1714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/>
        </p:nvSpPr>
        <p:spPr>
          <a:xfrm>
            <a:off x="804672" y="964692"/>
            <a:ext cx="4476806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Gill Sans"/>
              <a:buNone/>
            </a:pPr>
            <a:r>
              <a:rPr b="1" i="0" lang="en-CA" sz="40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ELECTRONIC BANKING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390525" y="2515453"/>
            <a:ext cx="5553080" cy="30471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▪"/>
            </a:pPr>
            <a:r>
              <a:rPr b="0" i="0" lang="en-CA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ATM (Automated Teller Machine)</a:t>
            </a:r>
            <a:endParaRPr/>
          </a:p>
          <a:p>
            <a:pPr indent="-228600" lvl="3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▪"/>
            </a:pPr>
            <a:r>
              <a:rPr b="0" i="0" lang="en-CA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Deposit cash or cheques</a:t>
            </a:r>
            <a:endParaRPr/>
          </a:p>
          <a:p>
            <a:pPr indent="-228600" lvl="3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▪"/>
            </a:pPr>
            <a:r>
              <a:rPr b="0" i="0" lang="en-CA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Withdraw cash (including varying denominations)</a:t>
            </a:r>
            <a:endParaRPr/>
          </a:p>
          <a:p>
            <a:pPr indent="-228600" lvl="3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▪"/>
            </a:pPr>
            <a:r>
              <a:rPr b="0" i="0" lang="en-CA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Check your account balance</a:t>
            </a:r>
            <a:endParaRPr/>
          </a:p>
          <a:p>
            <a:pPr indent="-12700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0" name="Google Shape;110;p16"/>
          <p:cNvSpPr/>
          <p:nvPr/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cap="sq" cmpd="sng" w="317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1" name="Google Shape;111;p16"/>
          <p:cNvSpPr/>
          <p:nvPr/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12" name="Google Shape;11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72789" y="2105879"/>
            <a:ext cx="4782312" cy="26541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/>
        </p:nvSpPr>
        <p:spPr>
          <a:xfrm>
            <a:off x="807715" y="534323"/>
            <a:ext cx="4476806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Gill Sans"/>
              <a:buNone/>
            </a:pPr>
            <a:r>
              <a:rPr b="1" i="0" lang="en-CA" sz="3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ONLINE BANKING</a:t>
            </a:r>
            <a:endParaRPr/>
          </a:p>
        </p:txBody>
      </p:sp>
      <p:sp>
        <p:nvSpPr>
          <p:cNvPr id="118" name="Google Shape;118;p17"/>
          <p:cNvSpPr txBox="1"/>
          <p:nvPr/>
        </p:nvSpPr>
        <p:spPr>
          <a:xfrm>
            <a:off x="392869" y="2317403"/>
            <a:ext cx="5796373" cy="32632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Computer or Smart Phone</a:t>
            </a:r>
            <a:endParaRPr/>
          </a:p>
          <a:p>
            <a:pPr indent="-228600" lvl="3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Check your account balance</a:t>
            </a:r>
            <a:endParaRPr/>
          </a:p>
          <a:p>
            <a:pPr indent="-228600" lvl="3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Transfer money between accounts</a:t>
            </a:r>
            <a:endParaRPr/>
          </a:p>
          <a:p>
            <a:pPr indent="-228600" lvl="3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Pay credit card bill</a:t>
            </a:r>
            <a:endParaRPr/>
          </a:p>
          <a:p>
            <a:pPr indent="-228600" lvl="3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Pay bills </a:t>
            </a:r>
            <a:endParaRPr/>
          </a:p>
          <a:p>
            <a:pPr indent="-228600" lvl="3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Set up automatic bill payments</a:t>
            </a:r>
            <a:endParaRPr/>
          </a:p>
          <a:p>
            <a:pPr indent="-228600" lvl="3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</a:pPr>
            <a:r>
              <a:rPr b="0" i="0" lang="en-CA" sz="24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E-transfer funds</a:t>
            </a:r>
            <a:endParaRPr/>
          </a:p>
          <a:p>
            <a:pPr indent="-127000" lvl="3" marL="685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3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1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9" name="Google Shape;119;p17"/>
          <p:cNvSpPr/>
          <p:nvPr/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cap="sq" cmpd="sng" w="317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p17"/>
          <p:cNvSpPr/>
          <p:nvPr/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21" name="Google Shape;12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72789" y="2171636"/>
            <a:ext cx="4782312" cy="25226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143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7" name="Google Shape;127;p18"/>
          <p:cNvSpPr/>
          <p:nvPr/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chemeClr val="lt1"/>
          </a:solidFill>
          <a:ln cap="sq" cmpd="sng" w="254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8" name="Google Shape;128;p18"/>
          <p:cNvSpPr txBox="1"/>
          <p:nvPr/>
        </p:nvSpPr>
        <p:spPr>
          <a:xfrm>
            <a:off x="2231136" y="964692"/>
            <a:ext cx="7729728" cy="118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Gill Sans"/>
              <a:buNone/>
            </a:pPr>
            <a:r>
              <a:rPr b="0" i="0" lang="en-CA" sz="44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ELECTRONIC BANKING</a:t>
            </a:r>
            <a:endParaRPr/>
          </a:p>
        </p:txBody>
      </p:sp>
      <p:sp>
        <p:nvSpPr>
          <p:cNvPr id="129" name="Google Shape;129;p18"/>
          <p:cNvSpPr txBox="1"/>
          <p:nvPr/>
        </p:nvSpPr>
        <p:spPr>
          <a:xfrm>
            <a:off x="1481033" y="1721454"/>
            <a:ext cx="9052382" cy="41718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3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Noto Sans Symbols"/>
              <a:buChar char="▪"/>
            </a:pPr>
            <a:r>
              <a:rPr b="0" i="0" lang="en-CA" sz="3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Automatic Deposits (from employer)</a:t>
            </a:r>
            <a:endParaRPr/>
          </a:p>
          <a:p>
            <a:pPr indent="0" lvl="3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Noto Sans Symbols"/>
              <a:buNone/>
            </a:pPr>
            <a:r>
              <a:t/>
            </a:r>
            <a:endParaRPr b="0" i="0" sz="3600" u="none" cap="none" strike="noStrike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30" name="Google Shape;13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4650" y="2764132"/>
            <a:ext cx="6362700" cy="2669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type="title"/>
          </p:nvPr>
        </p:nvSpPr>
        <p:spPr>
          <a:xfrm>
            <a:off x="1409578" y="534323"/>
            <a:ext cx="5894832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Gill Sans"/>
              <a:buNone/>
            </a:pPr>
            <a:r>
              <a:rPr lang="en-CA" sz="4400"/>
              <a:t>DEBIT CARD</a:t>
            </a:r>
            <a:endParaRPr/>
          </a:p>
        </p:txBody>
      </p:sp>
      <p:sp>
        <p:nvSpPr>
          <p:cNvPr id="136" name="Google Shape;136;p19"/>
          <p:cNvSpPr txBox="1"/>
          <p:nvPr>
            <p:ph idx="1" type="body"/>
          </p:nvPr>
        </p:nvSpPr>
        <p:spPr>
          <a:xfrm>
            <a:off x="803243" y="2638044"/>
            <a:ext cx="5963317" cy="32632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CA" sz="3600"/>
              <a:t>Point of sale purchases and returns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CA" sz="3600"/>
              <a:t>Online Shopping</a:t>
            </a:r>
            <a:endParaRPr/>
          </a:p>
        </p:txBody>
      </p:sp>
      <p:sp>
        <p:nvSpPr>
          <p:cNvPr id="137" name="Google Shape;137;p19"/>
          <p:cNvSpPr/>
          <p:nvPr/>
        </p:nvSpPr>
        <p:spPr>
          <a:xfrm>
            <a:off x="7386706" y="964692"/>
            <a:ext cx="3986784" cy="4936558"/>
          </a:xfrm>
          <a:prstGeom prst="rect">
            <a:avLst/>
          </a:prstGeom>
          <a:noFill/>
          <a:ln cap="sq" cmpd="sng" w="317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8" name="Google Shape;138;p19"/>
          <p:cNvSpPr/>
          <p:nvPr/>
        </p:nvSpPr>
        <p:spPr>
          <a:xfrm>
            <a:off x="7551298" y="1128683"/>
            <a:ext cx="3657600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39" name="Google Shape;13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15890" y="2638044"/>
            <a:ext cx="3328416" cy="20802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type="title"/>
          </p:nvPr>
        </p:nvSpPr>
        <p:spPr>
          <a:xfrm>
            <a:off x="804672" y="964692"/>
            <a:ext cx="4476806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CA"/>
              <a:t>CHEQUES</a:t>
            </a:r>
            <a:endParaRPr/>
          </a:p>
        </p:txBody>
      </p:sp>
      <p:sp>
        <p:nvSpPr>
          <p:cNvPr id="145" name="Google Shape;145;p20"/>
          <p:cNvSpPr txBox="1"/>
          <p:nvPr>
            <p:ph idx="1" type="body"/>
          </p:nvPr>
        </p:nvSpPr>
        <p:spPr>
          <a:xfrm>
            <a:off x="803244" y="2638044"/>
            <a:ext cx="4492932" cy="32632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▪"/>
            </a:pPr>
            <a:r>
              <a:rPr lang="en-CA" sz="2380"/>
              <a:t>Sports and Extracurricular Club Fees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80"/>
              <a:buFont typeface="Noto Sans Symbols"/>
              <a:buChar char="▪"/>
            </a:pPr>
            <a:r>
              <a:rPr lang="en-CA" sz="2380"/>
              <a:t>Deposit for a large purchase – Car, home, etc.   ( may need to be certified)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80"/>
              <a:buFont typeface="Noto Sans Symbols"/>
              <a:buChar char="▪"/>
            </a:pPr>
            <a:r>
              <a:rPr lang="en-CA" sz="2380"/>
              <a:t>Bill Payments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80"/>
              <a:buFont typeface="Noto Sans Symbols"/>
              <a:buChar char="▪"/>
            </a:pPr>
            <a:r>
              <a:rPr lang="en-CA" sz="2380"/>
              <a:t>Look at the cheque image.  What does each number represent?</a:t>
            </a:r>
            <a:endParaRPr/>
          </a:p>
        </p:txBody>
      </p:sp>
      <p:sp>
        <p:nvSpPr>
          <p:cNvPr id="146" name="Google Shape;146;p20"/>
          <p:cNvSpPr/>
          <p:nvPr/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cap="sq" cmpd="sng" w="317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7" name="Google Shape;147;p20"/>
          <p:cNvSpPr/>
          <p:nvPr/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48" name="Google Shape;14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22090" y="2212489"/>
            <a:ext cx="5108205" cy="2388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143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4" name="Google Shape;154;p21"/>
          <p:cNvSpPr/>
          <p:nvPr/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chemeClr val="lt1"/>
          </a:solidFill>
          <a:ln cap="sq" cmpd="sng" w="254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5" name="Google Shape;155;p21"/>
          <p:cNvSpPr txBox="1"/>
          <p:nvPr/>
        </p:nvSpPr>
        <p:spPr>
          <a:xfrm>
            <a:off x="2142360" y="1031969"/>
            <a:ext cx="7729728" cy="118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Gill Sans"/>
              <a:buNone/>
            </a:pPr>
            <a:r>
              <a:rPr b="0" i="0" lang="en-CA" sz="4400" u="sng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DISCUSSION</a:t>
            </a:r>
            <a:endParaRPr/>
          </a:p>
        </p:txBody>
      </p:sp>
      <p:sp>
        <p:nvSpPr>
          <p:cNvPr id="156" name="Google Shape;156;p21"/>
          <p:cNvSpPr txBox="1"/>
          <p:nvPr/>
        </p:nvSpPr>
        <p:spPr>
          <a:xfrm>
            <a:off x="1481033" y="1721454"/>
            <a:ext cx="9052382" cy="41718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3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Noto Sans Symbols"/>
              <a:buNone/>
            </a:pPr>
            <a:r>
              <a:t/>
            </a:r>
            <a:endParaRPr b="0" i="0" sz="3600" u="none" cap="none" strike="noStrike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7" name="Google Shape;157;p21"/>
          <p:cNvSpPr txBox="1"/>
          <p:nvPr/>
        </p:nvSpPr>
        <p:spPr>
          <a:xfrm>
            <a:off x="1579457" y="2066565"/>
            <a:ext cx="8855400" cy="20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b="0" i="0" lang="en-CA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Why are </a:t>
            </a:r>
            <a:r>
              <a:rPr lang="en-CA" sz="3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financial institutions </a:t>
            </a:r>
            <a:r>
              <a:rPr b="0" i="0" lang="en-CA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necessary?</a:t>
            </a:r>
            <a:endParaRPr/>
          </a:p>
          <a:p>
            <a:pPr indent="-254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b="0" i="0" lang="en-CA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What are the most important things you would </a:t>
            </a:r>
            <a:r>
              <a:rPr lang="en-CA" sz="3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consider </a:t>
            </a:r>
            <a:r>
              <a:rPr b="0" i="0" lang="en-CA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when choosing a </a:t>
            </a:r>
            <a:r>
              <a:rPr lang="en-CA" sz="3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financial institution</a:t>
            </a:r>
            <a:r>
              <a:rPr b="0" i="0" lang="en-CA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